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86" r:id="rId8"/>
    <p:sldId id="287" r:id="rId9"/>
    <p:sldId id="288" r:id="rId10"/>
    <p:sldId id="289" r:id="rId11"/>
    <p:sldId id="281" r:id="rId12"/>
    <p:sldId id="283" r:id="rId13"/>
    <p:sldId id="284" r:id="rId14"/>
    <p:sldId id="282" r:id="rId15"/>
    <p:sldId id="290" r:id="rId16"/>
    <p:sldId id="271" r:id="rId17"/>
    <p:sldId id="272" r:id="rId18"/>
    <p:sldId id="274" r:id="rId19"/>
    <p:sldId id="273" r:id="rId20"/>
    <p:sldId id="275" r:id="rId21"/>
    <p:sldId id="276" r:id="rId22"/>
    <p:sldId id="277" r:id="rId23"/>
    <p:sldId id="291" r:id="rId24"/>
    <p:sldId id="278" r:id="rId25"/>
    <p:sldId id="29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1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2E3003-7F71-413D-821A-86BB2B9515E2}" v="11" dt="2023-12-05T20:52:50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93" d="100"/>
          <a:sy n="93" d="100"/>
        </p:scale>
        <p:origin x="259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sir Ali" userId="7163b2086c3b7697" providerId="LiveId" clId="{462E3003-7F71-413D-821A-86BB2B9515E2}"/>
    <pc:docChg chg="custSel modSld">
      <pc:chgData name="Nasir Ali" userId="7163b2086c3b7697" providerId="LiveId" clId="{462E3003-7F71-413D-821A-86BB2B9515E2}" dt="2023-12-05T22:54:01.785" v="1178" actId="20577"/>
      <pc:docMkLst>
        <pc:docMk/>
      </pc:docMkLst>
      <pc:sldChg chg="modSp mod">
        <pc:chgData name="Nasir Ali" userId="7163b2086c3b7697" providerId="LiveId" clId="{462E3003-7F71-413D-821A-86BB2B9515E2}" dt="2023-12-05T22:47:52.534" v="1174" actId="20577"/>
        <pc:sldMkLst>
          <pc:docMk/>
          <pc:sldMk cId="4042961257" sldId="259"/>
        </pc:sldMkLst>
        <pc:spChg chg="mod">
          <ac:chgData name="Nasir Ali" userId="7163b2086c3b7697" providerId="LiveId" clId="{462E3003-7F71-413D-821A-86BB2B9515E2}" dt="2023-12-05T22:47:52.534" v="1174" actId="20577"/>
          <ac:spMkLst>
            <pc:docMk/>
            <pc:sldMk cId="4042961257" sldId="259"/>
            <ac:spMk id="7" creationId="{6E0F7022-C66A-E6A3-26EA-56F1A9A09C61}"/>
          </ac:spMkLst>
        </pc:spChg>
      </pc:sldChg>
      <pc:sldChg chg="modSp mod">
        <pc:chgData name="Nasir Ali" userId="7163b2086c3b7697" providerId="LiveId" clId="{462E3003-7F71-413D-821A-86BB2B9515E2}" dt="2023-12-05T22:25:31.766" v="786" actId="20577"/>
        <pc:sldMkLst>
          <pc:docMk/>
          <pc:sldMk cId="990742069" sldId="272"/>
        </pc:sldMkLst>
        <pc:spChg chg="mod">
          <ac:chgData name="Nasir Ali" userId="7163b2086c3b7697" providerId="LiveId" clId="{462E3003-7F71-413D-821A-86BB2B9515E2}" dt="2023-12-05T22:25:31.766" v="786" actId="20577"/>
          <ac:spMkLst>
            <pc:docMk/>
            <pc:sldMk cId="990742069" sldId="272"/>
            <ac:spMk id="2" creationId="{B8D04B8A-D496-5CB5-7551-2B1A996BEFD0}"/>
          </ac:spMkLst>
        </pc:spChg>
      </pc:sldChg>
      <pc:sldChg chg="modSp mod">
        <pc:chgData name="Nasir Ali" userId="7163b2086c3b7697" providerId="LiveId" clId="{462E3003-7F71-413D-821A-86BB2B9515E2}" dt="2023-12-05T22:53:53.337" v="1177" actId="20577"/>
        <pc:sldMkLst>
          <pc:docMk/>
          <pc:sldMk cId="1576864837" sldId="273"/>
        </pc:sldMkLst>
        <pc:spChg chg="mod">
          <ac:chgData name="Nasir Ali" userId="7163b2086c3b7697" providerId="LiveId" clId="{462E3003-7F71-413D-821A-86BB2B9515E2}" dt="2023-12-05T22:53:53.337" v="1177" actId="20577"/>
          <ac:spMkLst>
            <pc:docMk/>
            <pc:sldMk cId="1576864837" sldId="273"/>
            <ac:spMk id="2" creationId="{B8D04B8A-D496-5CB5-7551-2B1A996BEFD0}"/>
          </ac:spMkLst>
        </pc:spChg>
      </pc:sldChg>
      <pc:sldChg chg="modSp mod">
        <pc:chgData name="Nasir Ali" userId="7163b2086c3b7697" providerId="LiveId" clId="{462E3003-7F71-413D-821A-86BB2B9515E2}" dt="2023-12-05T21:02:18.261" v="737" actId="20577"/>
        <pc:sldMkLst>
          <pc:docMk/>
          <pc:sldMk cId="2008026978" sldId="274"/>
        </pc:sldMkLst>
        <pc:spChg chg="mod">
          <ac:chgData name="Nasir Ali" userId="7163b2086c3b7697" providerId="LiveId" clId="{462E3003-7F71-413D-821A-86BB2B9515E2}" dt="2023-12-05T21:02:18.261" v="737" actId="20577"/>
          <ac:spMkLst>
            <pc:docMk/>
            <pc:sldMk cId="2008026978" sldId="274"/>
            <ac:spMk id="2" creationId="{B8D04B8A-D496-5CB5-7551-2B1A996BEFD0}"/>
          </ac:spMkLst>
        </pc:spChg>
      </pc:sldChg>
      <pc:sldChg chg="modSp mod">
        <pc:chgData name="Nasir Ali" userId="7163b2086c3b7697" providerId="LiveId" clId="{462E3003-7F71-413D-821A-86BB2B9515E2}" dt="2023-12-05T22:54:01.785" v="1178" actId="20577"/>
        <pc:sldMkLst>
          <pc:docMk/>
          <pc:sldMk cId="2260107588" sldId="275"/>
        </pc:sldMkLst>
        <pc:spChg chg="mod">
          <ac:chgData name="Nasir Ali" userId="7163b2086c3b7697" providerId="LiveId" clId="{462E3003-7F71-413D-821A-86BB2B9515E2}" dt="2023-12-05T22:54:01.785" v="1178" actId="20577"/>
          <ac:spMkLst>
            <pc:docMk/>
            <pc:sldMk cId="2260107588" sldId="275"/>
            <ac:spMk id="2" creationId="{B8D04B8A-D496-5CB5-7551-2B1A996BEFD0}"/>
          </ac:spMkLst>
        </pc:spChg>
      </pc:sldChg>
      <pc:sldChg chg="modSp mod">
        <pc:chgData name="Nasir Ali" userId="7163b2086c3b7697" providerId="LiveId" clId="{462E3003-7F71-413D-821A-86BB2B9515E2}" dt="2023-12-05T22:42:28.632" v="938" actId="20577"/>
        <pc:sldMkLst>
          <pc:docMk/>
          <pc:sldMk cId="2579109178" sldId="277"/>
        </pc:sldMkLst>
        <pc:spChg chg="mod">
          <ac:chgData name="Nasir Ali" userId="7163b2086c3b7697" providerId="LiveId" clId="{462E3003-7F71-413D-821A-86BB2B9515E2}" dt="2023-12-05T22:42:28.632" v="938" actId="20577"/>
          <ac:spMkLst>
            <pc:docMk/>
            <pc:sldMk cId="2579109178" sldId="277"/>
            <ac:spMk id="3" creationId="{2EC33A5F-1980-FCC2-5247-63D7BAD5E7DE}"/>
          </ac:spMkLst>
        </pc:spChg>
      </pc:sldChg>
      <pc:sldChg chg="modSp mod">
        <pc:chgData name="Nasir Ali" userId="7163b2086c3b7697" providerId="LiveId" clId="{462E3003-7F71-413D-821A-86BB2B9515E2}" dt="2023-12-05T20:55:35.607" v="592" actId="20577"/>
        <pc:sldMkLst>
          <pc:docMk/>
          <pc:sldMk cId="2557552860" sldId="278"/>
        </pc:sldMkLst>
        <pc:spChg chg="mod">
          <ac:chgData name="Nasir Ali" userId="7163b2086c3b7697" providerId="LiveId" clId="{462E3003-7F71-413D-821A-86BB2B9515E2}" dt="2023-12-05T20:55:35.607" v="592" actId="20577"/>
          <ac:spMkLst>
            <pc:docMk/>
            <pc:sldMk cId="2557552860" sldId="278"/>
            <ac:spMk id="8" creationId="{3F3BFA39-3FDD-352C-8C02-271B29FE06CD}"/>
          </ac:spMkLst>
        </pc:spChg>
      </pc:sldChg>
      <pc:sldChg chg="addSp delSp modSp mod">
        <pc:chgData name="Nasir Ali" userId="7163b2086c3b7697" providerId="LiveId" clId="{462E3003-7F71-413D-821A-86BB2B9515E2}" dt="2023-12-05T22:37:31.103" v="880" actId="1036"/>
        <pc:sldMkLst>
          <pc:docMk/>
          <pc:sldMk cId="40168714" sldId="281"/>
        </pc:sldMkLst>
        <pc:spChg chg="mod">
          <ac:chgData name="Nasir Ali" userId="7163b2086c3b7697" providerId="LiveId" clId="{462E3003-7F71-413D-821A-86BB2B9515E2}" dt="2023-12-05T20:32:04.788" v="213" actId="20577"/>
          <ac:spMkLst>
            <pc:docMk/>
            <pc:sldMk cId="40168714" sldId="281"/>
            <ac:spMk id="2" creationId="{66E00895-F38F-2D0A-662A-66DAA7992237}"/>
          </ac:spMkLst>
        </pc:spChg>
        <pc:spChg chg="add mod">
          <ac:chgData name="Nasir Ali" userId="7163b2086c3b7697" providerId="LiveId" clId="{462E3003-7F71-413D-821A-86BB2B9515E2}" dt="2023-12-05T20:27:51.999" v="85" actId="208"/>
          <ac:spMkLst>
            <pc:docMk/>
            <pc:sldMk cId="40168714" sldId="281"/>
            <ac:spMk id="3" creationId="{7932CD34-78F1-3D32-F747-19D9653F556E}"/>
          </ac:spMkLst>
        </pc:spChg>
        <pc:spChg chg="add del mod">
          <ac:chgData name="Nasir Ali" userId="7163b2086c3b7697" providerId="LiveId" clId="{462E3003-7F71-413D-821A-86BB2B9515E2}" dt="2023-12-05T20:29:17.181" v="90" actId="767"/>
          <ac:spMkLst>
            <pc:docMk/>
            <pc:sldMk cId="40168714" sldId="281"/>
            <ac:spMk id="9" creationId="{FB359720-C653-0373-A0DC-91761DC53253}"/>
          </ac:spMkLst>
        </pc:spChg>
        <pc:spChg chg="add del mod">
          <ac:chgData name="Nasir Ali" userId="7163b2086c3b7697" providerId="LiveId" clId="{462E3003-7F71-413D-821A-86BB2B9515E2}" dt="2023-12-05T20:30:28.750" v="162"/>
          <ac:spMkLst>
            <pc:docMk/>
            <pc:sldMk cId="40168714" sldId="281"/>
            <ac:spMk id="10" creationId="{E60024FC-9CEC-21F3-E237-D57783AE259F}"/>
          </ac:spMkLst>
        </pc:spChg>
        <pc:spChg chg="add mod">
          <ac:chgData name="Nasir Ali" userId="7163b2086c3b7697" providerId="LiveId" clId="{462E3003-7F71-413D-821A-86BB2B9515E2}" dt="2023-12-05T22:37:08.538" v="879" actId="20577"/>
          <ac:spMkLst>
            <pc:docMk/>
            <pc:sldMk cId="40168714" sldId="281"/>
            <ac:spMk id="11" creationId="{54A6DB6C-B709-D9C4-E07B-8A98E2E67D32}"/>
          </ac:spMkLst>
        </pc:spChg>
        <pc:picChg chg="mod">
          <ac:chgData name="Nasir Ali" userId="7163b2086c3b7697" providerId="LiveId" clId="{462E3003-7F71-413D-821A-86BB2B9515E2}" dt="2023-12-05T22:37:31.103" v="880" actId="1036"/>
          <ac:picMkLst>
            <pc:docMk/>
            <pc:sldMk cId="40168714" sldId="281"/>
            <ac:picMk id="4" creationId="{0B819C94-A1DA-5E3F-4E54-CE1A697B0A3A}"/>
          </ac:picMkLst>
        </pc:picChg>
        <pc:cxnChg chg="add mod">
          <ac:chgData name="Nasir Ali" userId="7163b2086c3b7697" providerId="LiveId" clId="{462E3003-7F71-413D-821A-86BB2B9515E2}" dt="2023-12-05T20:27:39.559" v="84" actId="14100"/>
          <ac:cxnSpMkLst>
            <pc:docMk/>
            <pc:sldMk cId="40168714" sldId="281"/>
            <ac:cxnSpMk id="5" creationId="{D6861C27-819F-A253-A467-75F2A4996DDF}"/>
          </ac:cxnSpMkLst>
        </pc:cxnChg>
        <pc:cxnChg chg="add mod">
          <ac:chgData name="Nasir Ali" userId="7163b2086c3b7697" providerId="LiveId" clId="{462E3003-7F71-413D-821A-86BB2B9515E2}" dt="2023-12-05T20:29:08.681" v="88" actId="14100"/>
          <ac:cxnSpMkLst>
            <pc:docMk/>
            <pc:sldMk cId="40168714" sldId="281"/>
            <ac:cxnSpMk id="7" creationId="{4B0CA89D-7A67-85EE-9582-1F52FDA0886D}"/>
          </ac:cxnSpMkLst>
        </pc:cxnChg>
      </pc:sldChg>
      <pc:sldChg chg="addSp modSp mod">
        <pc:chgData name="Nasir Ali" userId="7163b2086c3b7697" providerId="LiveId" clId="{462E3003-7F71-413D-821A-86BB2B9515E2}" dt="2023-12-05T21:04:58.255" v="749" actId="20577"/>
        <pc:sldMkLst>
          <pc:docMk/>
          <pc:sldMk cId="1455047126" sldId="282"/>
        </pc:sldMkLst>
        <pc:spChg chg="mod">
          <ac:chgData name="Nasir Ali" userId="7163b2086c3b7697" providerId="LiveId" clId="{462E3003-7F71-413D-821A-86BB2B9515E2}" dt="2023-12-05T21:04:58.255" v="749" actId="20577"/>
          <ac:spMkLst>
            <pc:docMk/>
            <pc:sldMk cId="1455047126" sldId="282"/>
            <ac:spMk id="4" creationId="{F5AACEBE-63E5-7463-CDF4-E2775DA1B00C}"/>
          </ac:spMkLst>
        </pc:spChg>
        <pc:picChg chg="mod">
          <ac:chgData name="Nasir Ali" userId="7163b2086c3b7697" providerId="LiveId" clId="{462E3003-7F71-413D-821A-86BB2B9515E2}" dt="2023-12-05T20:38:26.484" v="383" actId="1076"/>
          <ac:picMkLst>
            <pc:docMk/>
            <pc:sldMk cId="1455047126" sldId="282"/>
            <ac:picMk id="3" creationId="{10D3826F-DF10-D059-CA74-3784925A1E1B}"/>
          </ac:picMkLst>
        </pc:picChg>
        <pc:picChg chg="add mod">
          <ac:chgData name="Nasir Ali" userId="7163b2086c3b7697" providerId="LiveId" clId="{462E3003-7F71-413D-821A-86BB2B9515E2}" dt="2023-12-05T21:04:34.758" v="741" actId="14100"/>
          <ac:picMkLst>
            <pc:docMk/>
            <pc:sldMk cId="1455047126" sldId="282"/>
            <ac:picMk id="5" creationId="{BE59DDE6-A308-3B1F-7A81-3E848BCFD99B}"/>
          </ac:picMkLst>
        </pc:picChg>
      </pc:sldChg>
      <pc:sldChg chg="addSp delSp modSp mod">
        <pc:chgData name="Nasir Ali" userId="7163b2086c3b7697" providerId="LiveId" clId="{462E3003-7F71-413D-821A-86BB2B9515E2}" dt="2023-12-05T20:33:12.220" v="245" actId="14100"/>
        <pc:sldMkLst>
          <pc:docMk/>
          <pc:sldMk cId="2896290896" sldId="283"/>
        </pc:sldMkLst>
        <pc:spChg chg="mod">
          <ac:chgData name="Nasir Ali" userId="7163b2086c3b7697" providerId="LiveId" clId="{462E3003-7F71-413D-821A-86BB2B9515E2}" dt="2023-12-05T20:33:12.220" v="245" actId="14100"/>
          <ac:spMkLst>
            <pc:docMk/>
            <pc:sldMk cId="2896290896" sldId="283"/>
            <ac:spMk id="4" creationId="{1D7957BE-6198-414B-A023-3F70BE878469}"/>
          </ac:spMkLst>
        </pc:spChg>
        <pc:picChg chg="add del mod">
          <ac:chgData name="Nasir Ali" userId="7163b2086c3b7697" providerId="LiveId" clId="{462E3003-7F71-413D-821A-86BB2B9515E2}" dt="2023-12-05T20:14:54.154" v="2" actId="21"/>
          <ac:picMkLst>
            <pc:docMk/>
            <pc:sldMk cId="2896290896" sldId="283"/>
            <ac:picMk id="6" creationId="{B13D9026-6D99-F5F1-4C52-F665AE16468C}"/>
          </ac:picMkLst>
        </pc:picChg>
        <pc:picChg chg="add del mod">
          <ac:chgData name="Nasir Ali" userId="7163b2086c3b7697" providerId="LiveId" clId="{462E3003-7F71-413D-821A-86BB2B9515E2}" dt="2023-12-05T20:16:42.003" v="10" actId="21"/>
          <ac:picMkLst>
            <pc:docMk/>
            <pc:sldMk cId="2896290896" sldId="283"/>
            <ac:picMk id="8" creationId="{6C0D8984-902B-E7FD-5BFB-EDC04FBFA85F}"/>
          </ac:picMkLst>
        </pc:picChg>
        <pc:picChg chg="add mod">
          <ac:chgData name="Nasir Ali" userId="7163b2086c3b7697" providerId="LiveId" clId="{462E3003-7F71-413D-821A-86BB2B9515E2}" dt="2023-12-05T20:17:21.858" v="16" actId="1076"/>
          <ac:picMkLst>
            <pc:docMk/>
            <pc:sldMk cId="2896290896" sldId="283"/>
            <ac:picMk id="10" creationId="{F89438DC-0B0F-9CF5-5A30-345B2920DF28}"/>
          </ac:picMkLst>
        </pc:picChg>
      </pc:sldChg>
      <pc:sldChg chg="modSp mod">
        <pc:chgData name="Nasir Ali" userId="7163b2086c3b7697" providerId="LiveId" clId="{462E3003-7F71-413D-821A-86BB2B9515E2}" dt="2023-12-05T20:35:39.822" v="313" actId="255"/>
        <pc:sldMkLst>
          <pc:docMk/>
          <pc:sldMk cId="125494347" sldId="284"/>
        </pc:sldMkLst>
        <pc:spChg chg="mod">
          <ac:chgData name="Nasir Ali" userId="7163b2086c3b7697" providerId="LiveId" clId="{462E3003-7F71-413D-821A-86BB2B9515E2}" dt="2023-12-05T20:35:39.822" v="313" actId="255"/>
          <ac:spMkLst>
            <pc:docMk/>
            <pc:sldMk cId="125494347" sldId="284"/>
            <ac:spMk id="2" creationId="{0BEC6E03-1ED6-30A4-7122-E55CE3C29BC9}"/>
          </ac:spMkLst>
        </pc:spChg>
      </pc:sldChg>
      <pc:sldChg chg="modSp mod">
        <pc:chgData name="Nasir Ali" userId="7163b2086c3b7697" providerId="LiveId" clId="{462E3003-7F71-413D-821A-86BB2B9515E2}" dt="2023-12-05T22:51:40.518" v="1176" actId="1036"/>
        <pc:sldMkLst>
          <pc:docMk/>
          <pc:sldMk cId="345381563" sldId="286"/>
        </pc:sldMkLst>
        <pc:picChg chg="mod">
          <ac:chgData name="Nasir Ali" userId="7163b2086c3b7697" providerId="LiveId" clId="{462E3003-7F71-413D-821A-86BB2B9515E2}" dt="2023-12-05T22:51:40.518" v="1176" actId="1036"/>
          <ac:picMkLst>
            <pc:docMk/>
            <pc:sldMk cId="345381563" sldId="286"/>
            <ac:picMk id="3" creationId="{1AE38A4F-B9EB-12B3-42A0-A48F84480EF1}"/>
          </ac:picMkLst>
        </pc:picChg>
      </pc:sldChg>
      <pc:sldChg chg="addSp modSp mod">
        <pc:chgData name="Nasir Ali" userId="7163b2086c3b7697" providerId="LiveId" clId="{462E3003-7F71-413D-821A-86BB2B9515E2}" dt="2023-12-05T20:53:59.758" v="557" actId="208"/>
        <pc:sldMkLst>
          <pc:docMk/>
          <pc:sldMk cId="1911686098" sldId="290"/>
        </pc:sldMkLst>
        <pc:spChg chg="add mod">
          <ac:chgData name="Nasir Ali" userId="7163b2086c3b7697" providerId="LiveId" clId="{462E3003-7F71-413D-821A-86BB2B9515E2}" dt="2023-12-05T20:50:41.130" v="522" actId="208"/>
          <ac:spMkLst>
            <pc:docMk/>
            <pc:sldMk cId="1911686098" sldId="290"/>
            <ac:spMk id="2" creationId="{F828AB09-CDC5-C590-150F-92F33C921AC4}"/>
          </ac:spMkLst>
        </pc:spChg>
        <pc:spChg chg="mod">
          <ac:chgData name="Nasir Ali" userId="7163b2086c3b7697" providerId="LiveId" clId="{462E3003-7F71-413D-821A-86BB2B9515E2}" dt="2023-12-05T20:42:29.898" v="442" actId="1076"/>
          <ac:spMkLst>
            <pc:docMk/>
            <pc:sldMk cId="1911686098" sldId="290"/>
            <ac:spMk id="4" creationId="{33EDDD8E-82F2-1EC3-C57F-1AD52D61ED4B}"/>
          </ac:spMkLst>
        </pc:spChg>
        <pc:spChg chg="add mod">
          <ac:chgData name="Nasir Ali" userId="7163b2086c3b7697" providerId="LiveId" clId="{462E3003-7F71-413D-821A-86BB2B9515E2}" dt="2023-12-05T20:53:59.758" v="557" actId="208"/>
          <ac:spMkLst>
            <pc:docMk/>
            <pc:sldMk cId="1911686098" sldId="290"/>
            <ac:spMk id="9" creationId="{D2E5BC18-A685-F78A-527B-6D6B998BB1A4}"/>
          </ac:spMkLst>
        </pc:spChg>
        <pc:picChg chg="mod">
          <ac:chgData name="Nasir Ali" userId="7163b2086c3b7697" providerId="LiveId" clId="{462E3003-7F71-413D-821A-86BB2B9515E2}" dt="2023-12-05T20:42:35.200" v="443" actId="1076"/>
          <ac:picMkLst>
            <pc:docMk/>
            <pc:sldMk cId="1911686098" sldId="290"/>
            <ac:picMk id="3" creationId="{81906AD4-A26D-E1FC-6898-25E2F2C62068}"/>
          </ac:picMkLst>
        </pc:picChg>
        <pc:cxnChg chg="add mod">
          <ac:chgData name="Nasir Ali" userId="7163b2086c3b7697" providerId="LiveId" clId="{462E3003-7F71-413D-821A-86BB2B9515E2}" dt="2023-12-05T20:50:22.462" v="521" actId="14100"/>
          <ac:cxnSpMkLst>
            <pc:docMk/>
            <pc:sldMk cId="1911686098" sldId="290"/>
            <ac:cxnSpMk id="5" creationId="{6216D9A2-7959-D182-66B0-E4806F2C1C40}"/>
          </ac:cxnSpMkLst>
        </pc:cxnChg>
        <pc:cxnChg chg="add mod">
          <ac:chgData name="Nasir Ali" userId="7163b2086c3b7697" providerId="LiveId" clId="{462E3003-7F71-413D-821A-86BB2B9515E2}" dt="2023-12-05T20:52:34.840" v="525" actId="14100"/>
          <ac:cxnSpMkLst>
            <pc:docMk/>
            <pc:sldMk cId="1911686098" sldId="290"/>
            <ac:cxnSpMk id="7" creationId="{D6B4CF04-ABB2-7AAC-9212-F7C55C92A736}"/>
          </ac:cxnSpMkLst>
        </pc:cxnChg>
      </pc:sldChg>
      <pc:sldChg chg="modSp mod">
        <pc:chgData name="Nasir Ali" userId="7163b2086c3b7697" providerId="LiveId" clId="{462E3003-7F71-413D-821A-86BB2B9515E2}" dt="2023-12-05T22:43:21.198" v="948" actId="20577"/>
        <pc:sldMkLst>
          <pc:docMk/>
          <pc:sldMk cId="1592734914" sldId="291"/>
        </pc:sldMkLst>
        <pc:spChg chg="mod">
          <ac:chgData name="Nasir Ali" userId="7163b2086c3b7697" providerId="LiveId" clId="{462E3003-7F71-413D-821A-86BB2B9515E2}" dt="2023-12-05T22:43:21.198" v="948" actId="20577"/>
          <ac:spMkLst>
            <pc:docMk/>
            <pc:sldMk cId="1592734914" sldId="291"/>
            <ac:spMk id="4" creationId="{878D01A9-85AD-135F-0B2D-3F45DA8D5798}"/>
          </ac:spMkLst>
        </pc:spChg>
        <pc:picChg chg="mod">
          <ac:chgData name="Nasir Ali" userId="7163b2086c3b7697" providerId="LiveId" clId="{462E3003-7F71-413D-821A-86BB2B9515E2}" dt="2023-12-05T22:43:01.744" v="939" actId="14100"/>
          <ac:picMkLst>
            <pc:docMk/>
            <pc:sldMk cId="1592734914" sldId="291"/>
            <ac:picMk id="9" creationId="{E929F3F5-8848-1359-8D33-C19F180799B8}"/>
          </ac:picMkLst>
        </pc:pic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39CA7-7F58-571A-A077-4E6254E248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930184-0D3B-890A-EDCB-D4A191269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28DC7-DD4F-CFD8-6272-CADF81EEC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3C7BF-615F-16B1-E723-4322C8171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E23B2-56DD-9A7C-533A-75CE98C4B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45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2C99E-45C1-82EE-37ED-1078EB2B5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AE6594-B338-5E9B-0716-F444C71D6C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F6051-94D3-14FC-3904-55BC43899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DD3F82-26B4-FCE1-3BC9-05D5E8E35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DE73D-1DA6-A7B1-0D9A-F5FA0BF94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945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884684-14DC-F00B-2783-4FE9E13732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B26CC-DC8A-8287-791E-BE3948EF4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8F29D-0997-30AC-71C9-2F01FD2A4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04862-6174-7195-E942-0B9DA3BB5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13C32-18F6-A855-77C0-D6E72F54B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49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BEC6A-2109-06D7-081A-3135756AC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F06A7-33B5-B0A1-B2C5-84B0335EF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710FE-9851-7776-53A0-3438E3AB6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04A67-7277-E0A4-17B5-95803666E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B2B4E-627B-0F7F-3754-B7A3C0778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11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BF761-0565-763D-3009-8AD64DCEA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8EB55-3C02-72E1-5A70-3B968BCA1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5DC3AE-58C7-585C-75E3-41BEAE49E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22A92-3A8D-F006-7570-3D70EDEAE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D34CA-0087-3199-39EC-8C159EAAE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07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762E-B849-2A71-F933-6A21196EF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BBF1D-B516-98D3-CE58-98C6211EE1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2BC41-47E5-6CA8-F091-B37DE2CD2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B7CEE9-8582-630C-E717-19AA2332C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9F2391-024D-D573-7404-D37A6AD9E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4328E5-5CF1-FA55-EB26-6DC56B4FC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20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24D14-AD2A-F775-010F-87990341D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99498-0BD7-49AF-D230-3CA8CCFAE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8C0138-B843-CE04-613A-363B0C1239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768512-C6B0-E856-B485-4DDEA04ED5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A85A61-844E-D099-4C5F-14A6BB80BC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511AE1-AE77-B427-7F8A-7713670AB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4A45E3-773A-184C-EB8F-F35D43E79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F90B4B-4052-11C1-172B-EADB95BA1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7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2C921-34DE-919C-AE42-2C033828D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E13FB5-7F40-B021-0F31-3FB00F68D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5BC224-2DBD-BFFA-B3EE-1EBBBE883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A9E867-12CC-69A9-9BA3-32097A707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612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BCBD57-E7C7-094E-1126-DB1119F01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F869E9-6FB0-1070-9AD0-7FBC84D8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E70889-5DFA-018E-6594-634D545B9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81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91C0-DBAE-C3CD-65F6-0E844BE57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C68CF-B4F2-C136-4073-6E9E6AA9D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5EFFA-DA12-5D94-15FC-25BE776735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E81BA7-F99C-F698-837A-EF8D19484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712B63-12BD-09C7-89BF-D10900432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1F3E4-BF36-30C9-4384-D925275D1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424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81DA7-E2D9-919E-07EB-23B840D1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BD962C-2EC0-8358-32A7-5948DEA396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3A5F7B-9CAC-26B1-584D-430341F0B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9CE58-041C-85D4-D592-F664353A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01123-CC36-1813-47A1-0BD5F015E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2F9F1B-01AD-4083-0E1F-414B8347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88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0ECC2A-E672-D931-DA25-EE12A93E9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90CED-9802-5E37-F07A-AC3F74A83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C0EA0-DCCA-1ABE-01B1-DC4205A58C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39829-E1B2-499F-8EDE-2CACC1F5780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FF25D-3E0A-56AA-DFDB-F5F5750FC5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08526-CB93-CE63-A56C-17E6B581D5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A9B10-8436-431F-8880-3BE094A7C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349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30BA12C-087D-5C46-348D-BDF372DF35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5" r="710"/>
          <a:stretch/>
        </p:blipFill>
        <p:spPr>
          <a:xfrm>
            <a:off x="20" y="-7619"/>
            <a:ext cx="12191979" cy="688736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D60F200-5EB0-B223-2439-C96C67F0F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063219" y="-1252908"/>
            <a:ext cx="4065561" cy="12192000"/>
          </a:xfrm>
          <a:prstGeom prst="rect">
            <a:avLst/>
          </a:prstGeom>
          <a:gradFill flip="none" rotWithShape="1">
            <a:gsLst>
              <a:gs pos="17000">
                <a:srgbClr val="000000">
                  <a:alpha val="5900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92CB243-67C5-E304-31A0-4D7D607BA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464116" y="322049"/>
            <a:ext cx="3067943" cy="2408606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2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1A95761-C93E-94BF-087D-D2A823789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0392" y="4172881"/>
            <a:ext cx="7154743" cy="2702991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52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60CE32-B7C8-E471-ED1D-778CD6B4CB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76334" y="5524376"/>
            <a:ext cx="4849044" cy="1183602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By: Nasir Ali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E63D1A5-FD49-4756-F62E-786C34E63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06736" y="-7619"/>
            <a:ext cx="995654" cy="6918113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68000"/>
                </a:schemeClr>
              </a:gs>
              <a:gs pos="37000">
                <a:schemeClr val="accent5">
                  <a:alpha val="0"/>
                </a:schemeClr>
              </a:gs>
            </a:gsLst>
            <a:lin ang="10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68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315BF3BB-D83D-3D2A-3FC6-43284FE232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44" t="9091" r="26029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5E4B8E-A6EF-40C1-3B98-274E8E71F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4382777" cy="2546787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Ratio </a:t>
            </a:r>
            <a:br>
              <a:rPr lang="en-US" sz="4800"/>
            </a:br>
            <a:r>
              <a:rPr lang="en-US" sz="4800" dirty="0"/>
              <a:t>Analysis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9563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00895-F38F-2D0A-662A-66DAA7992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Liquidity Ratios: Meeting short term obligation with liquid assets</a:t>
            </a:r>
            <a:endParaRPr lang="en-US" b="1" dirty="0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819C94-A1DA-5E3F-4E54-CE1A697B0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6947"/>
            <a:ext cx="12192000" cy="49161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32CD34-78F1-3D32-F747-19D9653F556E}"/>
              </a:ext>
            </a:extLst>
          </p:cNvPr>
          <p:cNvSpPr txBox="1"/>
          <p:nvPr/>
        </p:nvSpPr>
        <p:spPr>
          <a:xfrm>
            <a:off x="9873915" y="5069305"/>
            <a:ext cx="2053389" cy="12111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Value greater than 1 indicates a positive sign for liquidity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6861C27-819F-A253-A467-75F2A4996DDF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10891251" y="4039829"/>
            <a:ext cx="9359" cy="102947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B0CA89D-7A67-85EE-9582-1F52FDA0886D}"/>
              </a:ext>
            </a:extLst>
          </p:cNvPr>
          <p:cNvCxnSpPr>
            <a:cxnSpLocks/>
          </p:cNvCxnSpPr>
          <p:nvPr/>
        </p:nvCxnSpPr>
        <p:spPr>
          <a:xfrm flipH="1">
            <a:off x="2302648" y="3689684"/>
            <a:ext cx="432531" cy="169244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4A6DB6C-B709-D9C4-E07B-8A98E2E67D32}"/>
              </a:ext>
            </a:extLst>
          </p:cNvPr>
          <p:cNvSpPr txBox="1"/>
          <p:nvPr/>
        </p:nvSpPr>
        <p:spPr>
          <a:xfrm>
            <a:off x="946483" y="5293895"/>
            <a:ext cx="1788695" cy="11989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Value less than 1 for acid test ratio is a bad sign of liquidity</a:t>
            </a:r>
          </a:p>
        </p:txBody>
      </p:sp>
    </p:spTree>
    <p:extLst>
      <p:ext uri="{BB962C8B-B14F-4D97-AF65-F5344CB8AC3E}">
        <p14:creationId xmlns:p14="http://schemas.microsoft.com/office/powerpoint/2010/main" val="40168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776E74-24E2-0C21-2433-AEEAD0B6F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2037"/>
            <a:ext cx="12192000" cy="48939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7957BE-6198-414B-A023-3F70BE878469}"/>
              </a:ext>
            </a:extLst>
          </p:cNvPr>
          <p:cNvSpPr txBox="1"/>
          <p:nvPr/>
        </p:nvSpPr>
        <p:spPr>
          <a:xfrm>
            <a:off x="107004" y="291830"/>
            <a:ext cx="733653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Solvency Ratios: Meeting long term obligations</a:t>
            </a:r>
            <a:endParaRPr lang="en-US" sz="2800" b="1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9438DC-0B0F-9CF5-5A30-345B2920D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252" y="4522123"/>
            <a:ext cx="2253917" cy="135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290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D49692-0786-9067-345B-7913EF8B7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4073"/>
            <a:ext cx="12192000" cy="62539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EC6E03-1ED6-30A4-7122-E55CE3C29BC9}"/>
              </a:ext>
            </a:extLst>
          </p:cNvPr>
          <p:cNvSpPr txBox="1"/>
          <p:nvPr/>
        </p:nvSpPr>
        <p:spPr>
          <a:xfrm>
            <a:off x="0" y="20189"/>
            <a:ext cx="12192000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  <a:cs typeface="Calibri"/>
              </a:rPr>
              <a:t>Efficiency Ratio: utilizing resources to generate sales and manage assets</a:t>
            </a:r>
          </a:p>
        </p:txBody>
      </p:sp>
    </p:spTree>
    <p:extLst>
      <p:ext uri="{BB962C8B-B14F-4D97-AF65-F5344CB8AC3E}">
        <p14:creationId xmlns:p14="http://schemas.microsoft.com/office/powerpoint/2010/main" val="125494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D3826F-DF10-D059-CA74-3784925A1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535858"/>
            <a:ext cx="12192000" cy="42675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AACEBE-63E5-7463-CDF4-E2775DA1B00C}"/>
              </a:ext>
            </a:extLst>
          </p:cNvPr>
          <p:cNvSpPr txBox="1"/>
          <p:nvPr/>
        </p:nvSpPr>
        <p:spPr>
          <a:xfrm>
            <a:off x="-1" y="408561"/>
            <a:ext cx="11999495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Profitability Ratios: Overall financial performance and generating profits for shareholders</a:t>
            </a:r>
            <a:endParaRPr lang="en-US" sz="2800" b="1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9DDE6-A308-3B1F-7A81-3E848BCFD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428" y="3669631"/>
            <a:ext cx="6143129" cy="208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47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906AD4-A26D-E1FC-6898-25E2F2C62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23" y="1705949"/>
            <a:ext cx="11507806" cy="39915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EDDD8E-82F2-1EC3-C57F-1AD52D61ED4B}"/>
              </a:ext>
            </a:extLst>
          </p:cNvPr>
          <p:cNvSpPr txBox="1"/>
          <p:nvPr/>
        </p:nvSpPr>
        <p:spPr>
          <a:xfrm>
            <a:off x="342097" y="112069"/>
            <a:ext cx="10027826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Market Ratios: Measuring the attractiveness of stock in the market</a:t>
            </a:r>
            <a:endParaRPr lang="en-US" sz="3600" b="1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28AB09-CDC5-C590-150F-92F33C921AC4}"/>
              </a:ext>
            </a:extLst>
          </p:cNvPr>
          <p:cNvSpPr txBox="1"/>
          <p:nvPr/>
        </p:nvSpPr>
        <p:spPr>
          <a:xfrm>
            <a:off x="9914021" y="4154906"/>
            <a:ext cx="183160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Industry P/E ratio avg is 25.2%. Coca-Cola is doing better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216D9A2-7959-D182-66B0-E4806F2C1C40}"/>
              </a:ext>
            </a:extLst>
          </p:cNvPr>
          <p:cNvCxnSpPr>
            <a:cxnSpLocks/>
            <a:endCxn id="2" idx="0"/>
          </p:cNvCxnSpPr>
          <p:nvPr/>
        </p:nvCxnSpPr>
        <p:spPr>
          <a:xfrm>
            <a:off x="9564372" y="3701715"/>
            <a:ext cx="1265453" cy="453191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6B4CF04-ABB2-7AAC-9212-F7C55C92A736}"/>
              </a:ext>
            </a:extLst>
          </p:cNvPr>
          <p:cNvCxnSpPr>
            <a:cxnSpLocks/>
          </p:cNvCxnSpPr>
          <p:nvPr/>
        </p:nvCxnSpPr>
        <p:spPr>
          <a:xfrm flipV="1">
            <a:off x="778042" y="3701715"/>
            <a:ext cx="2759849" cy="1110917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2E5BC18-A685-F78A-527B-6D6B998BB1A4}"/>
              </a:ext>
            </a:extLst>
          </p:cNvPr>
          <p:cNvSpPr txBox="1"/>
          <p:nvPr/>
        </p:nvSpPr>
        <p:spPr>
          <a:xfrm>
            <a:off x="342097" y="4860758"/>
            <a:ext cx="163108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Industry average is 1.89. </a:t>
            </a:r>
          </a:p>
        </p:txBody>
      </p:sp>
    </p:spTree>
    <p:extLst>
      <p:ext uri="{BB962C8B-B14F-4D97-AF65-F5344CB8AC3E}">
        <p14:creationId xmlns:p14="http://schemas.microsoft.com/office/powerpoint/2010/main" val="1911686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952A02D-5D74-1B40-C082-CF91132C8F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3359" r="23492" b="1"/>
          <a:stretch/>
        </p:blipFill>
        <p:spPr>
          <a:xfrm>
            <a:off x="-169" y="10"/>
            <a:ext cx="7153346" cy="58154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D04B8A-D496-5CB5-7551-2B1A996B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9855" y="954752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Strengths, Weaknesses, Opportunities, and Threats (SWOT) Analysis </a:t>
            </a:r>
          </a:p>
        </p:txBody>
      </p:sp>
    </p:spTree>
    <p:extLst>
      <p:ext uri="{BB962C8B-B14F-4D97-AF65-F5344CB8AC3E}">
        <p14:creationId xmlns:p14="http://schemas.microsoft.com/office/powerpoint/2010/main" val="1807269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D04B8A-D496-5CB5-7551-2B1A996B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339" y="1004292"/>
            <a:ext cx="8984901" cy="484941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Major Strengths of Coca-Cola Company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1. Strong Brand Recognition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2. Higher Brand Evaluation: Ranked 6</a:t>
            </a:r>
            <a:r>
              <a:rPr lang="en-US" sz="3100" baseline="30000" dirty="0">
                <a:solidFill>
                  <a:srgbClr val="FFFFFF"/>
                </a:solidFill>
              </a:rPr>
              <a:t>th</a:t>
            </a:r>
            <a:r>
              <a:rPr lang="en-US" sz="3100" dirty="0">
                <a:solidFill>
                  <a:srgbClr val="FFFFFF"/>
                </a:solidFill>
              </a:rPr>
              <a:t> best global brand in 2021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3. Extended global reach – spans over more than 200 countries with 2.2 bn serving per day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4. Diversified product portfolio- operate in 5 categories of foods and beverages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5. Innovation Leadership – the leader in zero sugar beverages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282E0BD-2DFA-A01C-662C-EDF642C4F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7820" y="3014719"/>
            <a:ext cx="2254160" cy="267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742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D04B8A-D496-5CB5-7551-2B1A996B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7434"/>
            <a:ext cx="7848600" cy="454667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Major Opportunities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1. Emerging and developing economies with high population growth rates</a:t>
            </a: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2. Greater space for penetration and expansion in food  sector</a:t>
            </a: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3. Era of  Social Media and digital marketing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8026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D04B8A-D496-5CB5-7551-2B1A996B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140" y="1113840"/>
            <a:ext cx="8984901" cy="4630319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Major Weaknesses</a:t>
            </a:r>
            <a:br>
              <a:rPr lang="en-US" sz="4000" b="1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1. Intense Competition- major competitor is Pepsi.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2. Low product diversification in food sector – lays and Kurkure snacks by Pepsi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3. Health Concerns</a:t>
            </a:r>
            <a:br>
              <a:rPr lang="en-US" sz="3100" dirty="0">
                <a:solidFill>
                  <a:srgbClr val="FFFFFF"/>
                </a:solidFill>
              </a:rPr>
            </a:b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4. Environmentally Destructive Packaging- named in 4 world largest consumer brands which contribute to  carbon emissions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864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8BE40C-B691-7CB0-5322-9E265DBBD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715"/>
            <a:ext cx="12192000" cy="677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3324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D04B8A-D496-5CB5-7551-2B1A996B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24" y="925455"/>
            <a:ext cx="7848600" cy="5454279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Major </a:t>
            </a:r>
            <a:r>
              <a:rPr lang="en-US" sz="4000" b="1">
                <a:solidFill>
                  <a:srgbClr val="FFFFFF"/>
                </a:solidFill>
              </a:rPr>
              <a:t>Threats </a:t>
            </a:r>
            <a:br>
              <a:rPr lang="en-US" sz="4000" b="1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1. Rising awareness regarding environmental concerns</a:t>
            </a: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2. Increasing health consciousness among consumers</a:t>
            </a: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3. Global economic and political uncertainty  due to conflicts and wars- disruption of major supply chains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13C1F03-BF48-17C8-05CF-2FBC09C71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195" y="1676834"/>
            <a:ext cx="3759247" cy="397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107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57991-C0C1-7CB7-E585-6A622BC6D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Major Risks</a:t>
            </a:r>
            <a:endParaRPr lang="en-US" sz="4800" dirty="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719EE-5D85-9F06-F43F-705346F32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Risks are grouped into 5 major groups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1. Risks related to operations. 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2. Risks related to the consumer demand for the Coca-Cola products. 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3. Risks related to regulatory and legal matters.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4. Risks related to investments and finance.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9390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89BD1-52B0-73D7-5915-0C61C3604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The Most Interesting Risk Factor: Changes in consumers product and shopping preferences.</a:t>
            </a:r>
            <a:endParaRPr lang="en-US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33A5F-1980-FCC2-5247-63D7BAD5E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These changes are mainly due to :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1) Increase in health, wellness and nutrition awareness among consumers. 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2) Environmental, social and sustainability considerations.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3) Evolving shopping patterns due to technological revolution. (era of social media and digital marketing)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79109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89BD1-52B0-73D7-5915-0C61C3604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347" y="204361"/>
            <a:ext cx="10515600" cy="1325563"/>
          </a:xfrm>
        </p:spPr>
        <p:txBody>
          <a:bodyPr>
            <a:normAutofit/>
          </a:bodyPr>
          <a:lstStyle/>
          <a:p>
            <a:r>
              <a:rPr lang="en-US" sz="4100" dirty="0">
                <a:solidFill>
                  <a:schemeClr val="bg1"/>
                </a:solidFill>
              </a:rPr>
              <a:t>The Capital Asset Pricing Model (CAPM)</a:t>
            </a:r>
          </a:p>
          <a:p>
            <a:endParaRPr lang="en-US" dirty="0">
              <a:solidFill>
                <a:schemeClr val="bg1"/>
              </a:solidFill>
              <a:cs typeface="Calibri Light"/>
            </a:endParaRP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95FCA03A-B29F-43B3-0C96-B840FAC2E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777" y="1603065"/>
            <a:ext cx="7431932" cy="2012052"/>
          </a:xfrm>
          <a:prstGeom prst="rect">
            <a:avLst/>
          </a:prstGeom>
        </p:spPr>
      </p:pic>
      <p:pic>
        <p:nvPicPr>
          <p:cNvPr id="9" name="Picture 8" descr="A math equations and numbers&#10;&#10;Description automatically generated">
            <a:extLst>
              <a:ext uri="{FF2B5EF4-FFF2-40B4-BE49-F238E27FC236}">
                <a16:creationId xmlns:a16="http://schemas.microsoft.com/office/drawing/2014/main" id="{E929F3F5-8848-1359-8D33-C19F18079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777" y="3688258"/>
            <a:ext cx="7449590" cy="22429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8D01A9-85AD-135F-0B2D-3F45DA8D5798}"/>
              </a:ext>
            </a:extLst>
          </p:cNvPr>
          <p:cNvSpPr txBox="1"/>
          <p:nvPr/>
        </p:nvSpPr>
        <p:spPr>
          <a:xfrm>
            <a:off x="9095874" y="3793957"/>
            <a:ext cx="2719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Expected Rate of Return of 11.7% for holding Coca-Cola stocks looks moderate </a:t>
            </a:r>
          </a:p>
        </p:txBody>
      </p:sp>
    </p:spTree>
    <p:extLst>
      <p:ext uri="{BB962C8B-B14F-4D97-AF65-F5344CB8AC3E}">
        <p14:creationId xmlns:p14="http://schemas.microsoft.com/office/powerpoint/2010/main" val="1592734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A53C2-8D16-B26C-FF55-85017553F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42" y="155533"/>
            <a:ext cx="10515600" cy="87986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Investment Decision: To invest in Coca-Cola or Not?</a:t>
            </a:r>
            <a:endParaRPr lang="en-US" b="1" dirty="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33259B0-CE58-1524-B168-2D6653B5F7E2}"/>
              </a:ext>
            </a:extLst>
          </p:cNvPr>
          <p:cNvSpPr/>
          <p:nvPr/>
        </p:nvSpPr>
        <p:spPr>
          <a:xfrm>
            <a:off x="4656288" y="1838500"/>
            <a:ext cx="3241113" cy="220333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/>
              <a:t>INVEST OR</a:t>
            </a:r>
            <a:endParaRPr lang="en-US" dirty="0"/>
          </a:p>
          <a:p>
            <a:pPr algn="ctr"/>
            <a:r>
              <a:rPr lang="en-GB" sz="4000" b="1" dirty="0"/>
              <a:t> NOT</a:t>
            </a:r>
            <a:endParaRPr lang="en-GB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53794B5-27A5-8D7A-A9EA-7709B2B350EB}"/>
              </a:ext>
            </a:extLst>
          </p:cNvPr>
          <p:cNvCxnSpPr>
            <a:cxnSpLocks/>
            <a:stCxn id="5" idx="6"/>
            <a:endCxn id="8" idx="1"/>
          </p:cNvCxnSpPr>
          <p:nvPr/>
        </p:nvCxnSpPr>
        <p:spPr>
          <a:xfrm>
            <a:off x="7897401" y="2940170"/>
            <a:ext cx="1638602" cy="39171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3F3BFA39-3FDD-352C-8C02-271B29FE06CD}"/>
              </a:ext>
            </a:extLst>
          </p:cNvPr>
          <p:cNvSpPr/>
          <p:nvPr/>
        </p:nvSpPr>
        <p:spPr>
          <a:xfrm>
            <a:off x="9536003" y="1987305"/>
            <a:ext cx="2372261" cy="19840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Common size balance sheet and income statement shows a robust financial position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9BD44F7-1B9D-E6D0-8E2C-F43332647957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2692341" y="2929657"/>
            <a:ext cx="1963947" cy="1051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2E8048D-4019-F34B-5C11-EA49B478DEE0}"/>
              </a:ext>
            </a:extLst>
          </p:cNvPr>
          <p:cNvSpPr/>
          <p:nvPr/>
        </p:nvSpPr>
        <p:spPr>
          <a:xfrm>
            <a:off x="507021" y="2073569"/>
            <a:ext cx="2329130" cy="20415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Ratio Analysis portrays a strong position (except for profitability ratios)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8632DE-5EA5-2CB4-81E5-19281F0A7C81}"/>
              </a:ext>
            </a:extLst>
          </p:cNvPr>
          <p:cNvCxnSpPr>
            <a:cxnSpLocks/>
          </p:cNvCxnSpPr>
          <p:nvPr/>
        </p:nvCxnSpPr>
        <p:spPr>
          <a:xfrm>
            <a:off x="6241750" y="3991694"/>
            <a:ext cx="23005" cy="741871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47EB6DC-A4DE-5373-357B-2238FE503A94}"/>
              </a:ext>
            </a:extLst>
          </p:cNvPr>
          <p:cNvSpPr/>
          <p:nvPr/>
        </p:nvSpPr>
        <p:spPr>
          <a:xfrm>
            <a:off x="4978380" y="4618361"/>
            <a:ext cx="2458526" cy="186905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Company is positioned well to address the major risks and threats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BBB6A5D-96CF-FB19-2C8B-072FBB052F3E}"/>
              </a:ext>
            </a:extLst>
          </p:cNvPr>
          <p:cNvCxnSpPr>
            <a:cxnSpLocks/>
            <a:stCxn id="5" idx="5"/>
          </p:cNvCxnSpPr>
          <p:nvPr/>
        </p:nvCxnSpPr>
        <p:spPr>
          <a:xfrm>
            <a:off x="7422751" y="3719167"/>
            <a:ext cx="1433097" cy="140628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A662FD30-DF1B-3086-CB9B-84A80079DC7D}"/>
              </a:ext>
            </a:extLst>
          </p:cNvPr>
          <p:cNvSpPr/>
          <p:nvPr/>
        </p:nvSpPr>
        <p:spPr>
          <a:xfrm>
            <a:off x="8855848" y="4662308"/>
            <a:ext cx="2497952" cy="182510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Strengths and opportunities outweigh weaknesses and threats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4287A9E-54FD-B580-AB9C-D2DC3871A8B3}"/>
              </a:ext>
            </a:extLst>
          </p:cNvPr>
          <p:cNvSpPr/>
          <p:nvPr/>
        </p:nvSpPr>
        <p:spPr>
          <a:xfrm>
            <a:off x="1013175" y="4662308"/>
            <a:ext cx="2458526" cy="186905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The rate of return on investments using CAPM looks good too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992C39A-C53A-88A3-F7E2-4E72C37363BE}"/>
              </a:ext>
            </a:extLst>
          </p:cNvPr>
          <p:cNvCxnSpPr>
            <a:cxnSpLocks/>
            <a:stCxn id="5" idx="3"/>
          </p:cNvCxnSpPr>
          <p:nvPr/>
        </p:nvCxnSpPr>
        <p:spPr>
          <a:xfrm flipH="1">
            <a:off x="3464676" y="3719167"/>
            <a:ext cx="1666262" cy="137743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7552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9277AB-1508-33B0-352E-ECF50BD70D43}"/>
              </a:ext>
            </a:extLst>
          </p:cNvPr>
          <p:cNvSpPr txBox="1"/>
          <p:nvPr/>
        </p:nvSpPr>
        <p:spPr>
          <a:xfrm>
            <a:off x="2277979" y="3160295"/>
            <a:ext cx="6312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38220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FB409FEC-2387-7AEC-97CA-C385B1833780}"/>
              </a:ext>
            </a:extLst>
          </p:cNvPr>
          <p:cNvGrpSpPr/>
          <p:nvPr/>
        </p:nvGrpSpPr>
        <p:grpSpPr>
          <a:xfrm>
            <a:off x="476179" y="164460"/>
            <a:ext cx="11413897" cy="6597712"/>
            <a:chOff x="-1334577" y="184415"/>
            <a:chExt cx="9189019" cy="659771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2F8F181-5894-1588-A3E3-319298824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334577" y="184415"/>
              <a:ext cx="5140810" cy="370320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26D3AD3-D883-4BF6-A2E7-FEAD839E53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6871" y="206700"/>
              <a:ext cx="3887571" cy="368886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1E2E0CD-BE04-D683-08DB-9D1965D60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232367" y="3983193"/>
              <a:ext cx="8077200" cy="2798934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27EB7CF-1DCA-31C9-8A64-487C670D6B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302" r="26927" b="-1"/>
          <a:stretch/>
        </p:blipFill>
        <p:spPr>
          <a:xfrm>
            <a:off x="476179" y="3867664"/>
            <a:ext cx="1369082" cy="289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238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8468727-63BE-4191-B4A6-C30C82C0E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06B977-CE4E-8372-565C-8E989EF04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4576" y="91243"/>
            <a:ext cx="7128126" cy="111448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The </a:t>
            </a:r>
            <a:r>
              <a:rPr lang="en-US" sz="4000" b="1">
                <a:solidFill>
                  <a:schemeClr val="bg1"/>
                </a:solidFill>
              </a:rPr>
              <a:t>C</a:t>
            </a:r>
            <a:r>
              <a:rPr lang="en-US"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ompany Operates</a:t>
            </a:r>
            <a:r>
              <a:rPr lang="en-US" sz="4000" b="1">
                <a:solidFill>
                  <a:schemeClr val="bg1"/>
                </a:solidFill>
              </a:rPr>
              <a:t> </a:t>
            </a:r>
            <a:endParaRPr lang="en-US" sz="4000" b="1" kern="1200">
              <a:solidFill>
                <a:schemeClr val="bg1"/>
              </a:solidFill>
              <a:latin typeface="+mj-lt"/>
              <a:cs typeface="Calibri Light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D355BB6-1BB8-4828-B246-CFB31742D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3483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80BEEC5D-6D95-7459-786F-AAB15C87A1C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5036" t="-2190" r="13129" b="2555"/>
          <a:stretch/>
        </p:blipFill>
        <p:spPr>
          <a:xfrm>
            <a:off x="5953932" y="1079545"/>
            <a:ext cx="5977182" cy="546393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0F7022-C66A-E6A3-26EA-56F1A9A09C61}"/>
              </a:ext>
            </a:extLst>
          </p:cNvPr>
          <p:cNvSpPr txBox="1"/>
          <p:nvPr/>
        </p:nvSpPr>
        <p:spPr>
          <a:xfrm>
            <a:off x="210063" y="1548303"/>
            <a:ext cx="5320925" cy="36933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The Coca-Cola Company markets, manufactures and sells: </a:t>
            </a:r>
            <a:endParaRPr lang="en-US" dirty="0">
              <a:cs typeface="Calibri" panose="020F0502020204030204"/>
            </a:endParaRPr>
          </a:p>
          <a:p>
            <a:endParaRPr lang="en-US" sz="1800" dirty="0">
              <a:solidFill>
                <a:schemeClr val="bg1"/>
              </a:solidFill>
              <a:cs typeface="Calibri"/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• </a:t>
            </a:r>
            <a:r>
              <a:rPr lang="en-US" sz="1800" b="1" dirty="0">
                <a:solidFill>
                  <a:schemeClr val="bg1"/>
                </a:solidFill>
              </a:rPr>
              <a:t>Beverage concentrates and syrups to authorized bottlers.</a:t>
            </a:r>
            <a:r>
              <a:rPr lang="en-US" sz="1800" dirty="0">
                <a:solidFill>
                  <a:schemeClr val="bg1"/>
                </a:solidFill>
              </a:rPr>
              <a:t>  The bottling partners combine the concentrates and syrups with still or sparkling water and sweeteners (depending on the product), to prepare, package, distribute and sell finished beverages.</a:t>
            </a:r>
            <a:endParaRPr lang="en-US" sz="1800" dirty="0">
              <a:solidFill>
                <a:schemeClr val="bg1"/>
              </a:solidFill>
              <a:cs typeface="Calibri"/>
            </a:endParaRPr>
          </a:p>
          <a:p>
            <a:endParaRPr lang="en-US" sz="1800" dirty="0">
              <a:solidFill>
                <a:schemeClr val="bg1"/>
              </a:solidFill>
              <a:cs typeface="Calibri"/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• </a:t>
            </a:r>
            <a:r>
              <a:rPr lang="en-US" sz="1800" b="1" dirty="0">
                <a:solidFill>
                  <a:schemeClr val="bg1"/>
                </a:solidFill>
              </a:rPr>
              <a:t>Finished beverages</a:t>
            </a:r>
            <a:r>
              <a:rPr lang="en-US" b="1" dirty="0">
                <a:solidFill>
                  <a:schemeClr val="bg1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manufactured and sold through</a:t>
            </a:r>
            <a:r>
              <a:rPr lang="en-US" sz="1800" dirty="0">
                <a:solidFill>
                  <a:schemeClr val="bg1"/>
                </a:solidFill>
              </a:rPr>
              <a:t> company-owned bottling and distribution operations</a:t>
            </a:r>
            <a:endParaRPr lang="en-US" sz="1800" dirty="0">
              <a:solidFill>
                <a:schemeClr val="bg1"/>
              </a:solidFill>
              <a:cs typeface="Calibri"/>
            </a:endParaRPr>
          </a:p>
          <a:p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42961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45B795-0EDC-F80B-711D-E519B8EF9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Portfolio: Beverages for All</a:t>
            </a:r>
            <a:endParaRPr lang="en-US" sz="32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D248D-924C-D0AA-63D8-3CE36EBE2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Currently Offers ~200 master brands worldwide in 5 beverage categories: </a:t>
            </a:r>
            <a:endParaRPr lang="en-US" sz="1800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F56D18-0C82-E4C9-94BB-4888FFE52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3219945"/>
            <a:ext cx="11164824" cy="251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781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315BF3BB-D83D-3D2A-3FC6-43284FE232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44" t="9091" r="26029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5E4B8E-A6EF-40C1-3B98-274E8E71F4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Financial Analysis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7128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AE38A4F-B9EB-12B3-42A0-A48F84480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8840"/>
            <a:ext cx="12137569" cy="57779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5C0909-0CD7-939C-1DF6-B7321FEA1CFD}"/>
              </a:ext>
            </a:extLst>
          </p:cNvPr>
          <p:cNvSpPr txBox="1"/>
          <p:nvPr/>
        </p:nvSpPr>
        <p:spPr>
          <a:xfrm>
            <a:off x="0" y="0"/>
            <a:ext cx="62682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 common Size Balance Sheet</a:t>
            </a:r>
          </a:p>
        </p:txBody>
      </p:sp>
    </p:spTree>
    <p:extLst>
      <p:ext uri="{BB962C8B-B14F-4D97-AF65-F5344CB8AC3E}">
        <p14:creationId xmlns:p14="http://schemas.microsoft.com/office/powerpoint/2010/main" val="345381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84E4057-663C-439F-99A4-8BE03679E9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357"/>
            <a:ext cx="12192000" cy="58177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235895-E51C-24B4-6A9D-6579CDF684EF}"/>
              </a:ext>
            </a:extLst>
          </p:cNvPr>
          <p:cNvSpPr txBox="1"/>
          <p:nvPr/>
        </p:nvSpPr>
        <p:spPr>
          <a:xfrm>
            <a:off x="0" y="66503"/>
            <a:ext cx="2623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err="1">
                <a:solidFill>
                  <a:schemeClr val="bg1"/>
                </a:solidFill>
              </a:rPr>
              <a:t>Cont</a:t>
            </a:r>
            <a:r>
              <a:rPr lang="en-US" sz="2800" b="1">
                <a:solidFill>
                  <a:schemeClr val="bg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21198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AC359DF-C877-E26A-FA7B-C2AD99BE3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74" y="1020749"/>
            <a:ext cx="12046226" cy="48704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29D197-8E6E-CE7A-AB93-576DD7CC9E6D}"/>
              </a:ext>
            </a:extLst>
          </p:cNvPr>
          <p:cNvSpPr txBox="1"/>
          <p:nvPr/>
        </p:nvSpPr>
        <p:spPr>
          <a:xfrm>
            <a:off x="0" y="238539"/>
            <a:ext cx="66128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Common Size Income Statement</a:t>
            </a:r>
          </a:p>
        </p:txBody>
      </p:sp>
    </p:spTree>
    <p:extLst>
      <p:ext uri="{BB962C8B-B14F-4D97-AF65-F5344CB8AC3E}">
        <p14:creationId xmlns:p14="http://schemas.microsoft.com/office/powerpoint/2010/main" val="3389243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CD4624C-0543-4081-B49E-104BD361CDFD}">
  <we:reference id="wa200005566" version="1.0.0.0" store="en-US" storeType="OMEX"/>
  <we:alternateReferences>
    <we:reference id="wa200005566" version="1.0.0.0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617</Words>
  <Application>Microsoft Office PowerPoint</Application>
  <PresentationFormat>Widescreen</PresentationFormat>
  <Paragraphs>58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How The Company Operates </vt:lpstr>
      <vt:lpstr>Portfolio: Beverages for All</vt:lpstr>
      <vt:lpstr>Financial Analysis</vt:lpstr>
      <vt:lpstr>PowerPoint Presentation</vt:lpstr>
      <vt:lpstr>PowerPoint Presentation</vt:lpstr>
      <vt:lpstr>PowerPoint Presentation</vt:lpstr>
      <vt:lpstr>Ratio  Analysis</vt:lpstr>
      <vt:lpstr>Liquidity Ratios: Meeting short term obligation with liquid assets</vt:lpstr>
      <vt:lpstr>PowerPoint Presentation</vt:lpstr>
      <vt:lpstr>PowerPoint Presentation</vt:lpstr>
      <vt:lpstr>PowerPoint Presentation</vt:lpstr>
      <vt:lpstr>PowerPoint Presentation</vt:lpstr>
      <vt:lpstr>Strengths, Weaknesses, Opportunities, and Threats (SWOT) Analysis </vt:lpstr>
      <vt:lpstr>Major Strengths of Coca-Cola Company 1. Strong Brand Recognition  2. Higher Brand Evaluation: Ranked 6th best global brand in 2021  3. Extended global reach – spans over more than 200 countries with 2.2 bn serving per day  4. Diversified product portfolio- operate in 5 categories of foods and beverages  5. Innovation Leadership – the leader in zero sugar beverages</vt:lpstr>
      <vt:lpstr>Major Opportunities 1. Emerging and developing economies with high population growth rates  2. Greater space for penetration and expansion in food  sector  3. Era of  Social Media and digital marketing </vt:lpstr>
      <vt:lpstr>Major Weaknesses  1. Intense Competition- major competitor is Pepsi.  2. Low product diversification in food sector – lays and Kurkure snacks by Pepsi  3. Health Concerns  4. Environmentally Destructive Packaging- named in 4 world largest consumer brands which contribute to  carbon emissions</vt:lpstr>
      <vt:lpstr>Major Threats   1. Rising awareness regarding environmental concerns  2. Increasing health consciousness among consumers  3. Global economic and political uncertainty  due to conflicts and wars- disruption of major supply chains </vt:lpstr>
      <vt:lpstr>Major Risks</vt:lpstr>
      <vt:lpstr>The Most Interesting Risk Factor: Changes in consumers product and shopping preferences.</vt:lpstr>
      <vt:lpstr>The Capital Asset Pricing Model (CAPM) </vt:lpstr>
      <vt:lpstr>Investment Decision: To invest in Coca-Cola or Not?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Nasir Ali</dc:creator>
  <cp:lastModifiedBy>Nasir Ali</cp:lastModifiedBy>
  <cp:revision>2</cp:revision>
  <dcterms:created xsi:type="dcterms:W3CDTF">2023-12-04T23:22:39Z</dcterms:created>
  <dcterms:modified xsi:type="dcterms:W3CDTF">2023-12-05T22:54:02Z</dcterms:modified>
</cp:coreProperties>
</file>

<file path=docProps/thumbnail.jpeg>
</file>